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8" r:id="rId3"/>
    <p:sldId id="293" r:id="rId4"/>
    <p:sldId id="294" r:id="rId5"/>
    <p:sldId id="295" r:id="rId6"/>
    <p:sldId id="296" r:id="rId7"/>
    <p:sldId id="315" r:id="rId8"/>
    <p:sldId id="316" r:id="rId9"/>
    <p:sldId id="335" r:id="rId10"/>
    <p:sldId id="334" r:id="rId11"/>
    <p:sldId id="336" r:id="rId12"/>
    <p:sldId id="317" r:id="rId13"/>
    <p:sldId id="318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19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20" r:id="rId38"/>
    <p:sldId id="364" r:id="rId39"/>
    <p:sldId id="359" r:id="rId40"/>
    <p:sldId id="360" r:id="rId41"/>
    <p:sldId id="361" r:id="rId42"/>
    <p:sldId id="362" r:id="rId43"/>
    <p:sldId id="363" r:id="rId4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9F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74B912-3F2D-F3A0-241D-3C5AB394DDC8}" v="2" dt="2024-02-26T18:54:26.434"/>
    <p1510:client id="{60D69FB8-CC53-88A8-3351-97E5D5A84517}" v="3437" dt="2024-02-25T22:27:46.674"/>
    <p1510:client id="{C2B50E47-8CD8-2F8D-1093-C16BFDD2CBFD}" v="726" dt="2024-02-25T10:40:02.479"/>
    <p1510:client id="{DBCC0869-0980-2BD2-D6E6-B77ADD9146E2}" v="152" dt="2024-02-26T12:42:11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26/02/2024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cbi.100822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88389-8_9" TargetMode="External"/><Relationship Id="rId2" Type="http://schemas.openxmlformats.org/officeDocument/2006/relationships/hyperlink" Target="https://www.microsoft.com/en-us/research/wp-content/uploads/2016/02/FnT_dimensionReduc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ea typeface="+mn-lt"/>
                <a:cs typeface="+mn-lt"/>
              </a:rPr>
              <a:t>Ciência de Dados Aplicada</a:t>
            </a:r>
          </a:p>
          <a:p>
            <a:r>
              <a:rPr lang="pt-PT" sz="2000" b="1" dirty="0"/>
              <a:t>2023/2024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6 - 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Unsupervised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Learning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– </a:t>
            </a:r>
            <a:r>
              <a:rPr lang="pt-PT" sz="3600" b="1">
                <a:latin typeface="Calibri"/>
                <a:ea typeface="Calibri"/>
                <a:cs typeface="Calibri"/>
              </a:rPr>
              <a:t>Dimensionality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Reduction</a:t>
            </a:r>
            <a:endParaRPr lang="pt-PT" sz="3600" b="1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data; 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5021036" y="20968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269311" y="60592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pic>
        <p:nvPicPr>
          <p:cNvPr id="8" name="Imagem 7" descr="Uma imagem com file, diagrama, Saturação de cores&#10;&#10;Descrição gerada automaticamente">
            <a:extLst>
              <a:ext uri="{FF2B5EF4-FFF2-40B4-BE49-F238E27FC236}">
                <a16:creationId xmlns:a16="http://schemas.microsoft.com/office/drawing/2014/main" id="{BF6C9BC5-7FAE-6AE6-2BF9-81DD1063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18" y="2027465"/>
            <a:ext cx="4819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data; 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30D84DE-7451-3AE6-8D63-C7352E31228F}"/>
              </a:ext>
            </a:extLst>
          </p:cNvPr>
          <p:cNvGrpSpPr/>
          <p:nvPr/>
        </p:nvGrpSpPr>
        <p:grpSpPr>
          <a:xfrm>
            <a:off x="5551714" y="2449286"/>
            <a:ext cx="6117771" cy="3810000"/>
            <a:chOff x="5551714" y="2449286"/>
            <a:chExt cx="6117771" cy="3810000"/>
          </a:xfrm>
        </p:grpSpPr>
        <p:pic>
          <p:nvPicPr>
            <p:cNvPr id="13" name="Imagem 12" descr="Uma imagem com captura de ecrã, texto, diagrama, file&#10;&#10;Descrição gerada automaticamente">
              <a:extLst>
                <a:ext uri="{FF2B5EF4-FFF2-40B4-BE49-F238E27FC236}">
                  <a16:creationId xmlns:a16="http://schemas.microsoft.com/office/drawing/2014/main" id="{FDD28F78-87EB-D770-C423-61799C09E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5331" y="2449286"/>
              <a:ext cx="6019654" cy="3810000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9A69D7E-78A7-0316-EBD5-CB5C87CE7132}"/>
                </a:ext>
              </a:extLst>
            </p:cNvPr>
            <p:cNvSpPr/>
            <p:nvPr/>
          </p:nvSpPr>
          <p:spPr>
            <a:xfrm>
              <a:off x="5551714" y="2754085"/>
              <a:ext cx="1545771" cy="137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143B771-9CB3-8867-A12B-2B79F8EE3284}"/>
                </a:ext>
              </a:extLst>
            </p:cNvPr>
            <p:cNvSpPr/>
            <p:nvPr/>
          </p:nvSpPr>
          <p:spPr>
            <a:xfrm>
              <a:off x="11430000" y="5138056"/>
              <a:ext cx="239485" cy="2394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682968" y="51775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7252608" y="25105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</p:spTree>
    <p:extLst>
      <p:ext uri="{BB962C8B-B14F-4D97-AF65-F5344CB8AC3E}">
        <p14:creationId xmlns:p14="http://schemas.microsoft.com/office/powerpoint/2010/main" val="274331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2.) </a:t>
            </a:r>
            <a:r>
              <a:rPr lang="pt-PT" dirty="0" err="1"/>
              <a:t>Calculate</a:t>
            </a:r>
            <a:r>
              <a:rPr lang="pt-PT" dirty="0"/>
              <a:t> PC1 </a:t>
            </a:r>
            <a:r>
              <a:rPr lang="pt-PT" dirty="0" err="1"/>
              <a:t>using</a:t>
            </a:r>
            <a:r>
              <a:rPr lang="pt-PT" dirty="0">
                <a:ea typeface="+mn-lt"/>
                <a:cs typeface="+mn-lt"/>
              </a:rPr>
              <a:t> singular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/>
              <a:t> (SVD).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FD9A861-7725-26FE-F6A9-D1DD471926EB}"/>
              </a:ext>
            </a:extLst>
          </p:cNvPr>
          <p:cNvGrpSpPr/>
          <p:nvPr/>
        </p:nvGrpSpPr>
        <p:grpSpPr>
          <a:xfrm>
            <a:off x="2764971" y="2111828"/>
            <a:ext cx="6629400" cy="4103915"/>
            <a:chOff x="2764971" y="2111828"/>
            <a:chExt cx="6629400" cy="4103915"/>
          </a:xfrm>
        </p:grpSpPr>
        <p:pic>
          <p:nvPicPr>
            <p:cNvPr id="9" name="Imagem 8" descr="Uma imagem com texto, captura de ecrã, file, diagrama&#10;&#10;Descrição gerada automaticamente">
              <a:extLst>
                <a:ext uri="{FF2B5EF4-FFF2-40B4-BE49-F238E27FC236}">
                  <a16:creationId xmlns:a16="http://schemas.microsoft.com/office/drawing/2014/main" id="{66EAFD05-CE48-46AB-3D30-3433E152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3901" y="2111828"/>
              <a:ext cx="6444198" cy="410391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2E65995-020A-334F-C4D8-FE7535F86ECF}"/>
                </a:ext>
              </a:extLst>
            </p:cNvPr>
            <p:cNvSpPr/>
            <p:nvPr/>
          </p:nvSpPr>
          <p:spPr>
            <a:xfrm>
              <a:off x="2764971" y="3265714"/>
              <a:ext cx="2100942" cy="1012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8A18376-439B-94E7-43B6-8C0851EF5C70}"/>
                </a:ext>
              </a:extLst>
            </p:cNvPr>
            <p:cNvSpPr/>
            <p:nvPr/>
          </p:nvSpPr>
          <p:spPr>
            <a:xfrm>
              <a:off x="9100457" y="5029199"/>
              <a:ext cx="293914" cy="2177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B9C5C6-B02C-3739-6BEF-2452A3F8B7BE}"/>
              </a:ext>
            </a:extLst>
          </p:cNvPr>
          <p:cNvSpPr txBox="1"/>
          <p:nvPr/>
        </p:nvSpPr>
        <p:spPr>
          <a:xfrm>
            <a:off x="8636454" y="503600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53E5AF4-4C47-B5B7-A2CC-48D6116D2127}"/>
              </a:ext>
            </a:extLst>
          </p:cNvPr>
          <p:cNvSpPr txBox="1"/>
          <p:nvPr/>
        </p:nvSpPr>
        <p:spPr>
          <a:xfrm>
            <a:off x="4684939" y="21621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C7C209-5658-C772-AE39-3B1EFEE64605}"/>
              </a:ext>
            </a:extLst>
          </p:cNvPr>
          <p:cNvSpPr txBox="1"/>
          <p:nvPr/>
        </p:nvSpPr>
        <p:spPr>
          <a:xfrm>
            <a:off x="3015342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Find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b="1" err="1">
                <a:solidFill>
                  <a:schemeClr val="tx2"/>
                </a:solidFill>
              </a:rPr>
              <a:t>line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that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best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fits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the</a:t>
            </a:r>
            <a:r>
              <a:rPr lang="pt-PT" b="1" dirty="0">
                <a:solidFill>
                  <a:schemeClr val="tx2"/>
                </a:solidFill>
              </a:rPr>
              <a:t> data</a:t>
            </a:r>
            <a:r>
              <a:rPr lang="pt-PT" dirty="0"/>
              <a:t>. </a:t>
            </a:r>
            <a:r>
              <a:rPr lang="pt-PT" err="1"/>
              <a:t>But</a:t>
            </a:r>
            <a:r>
              <a:rPr lang="pt-PT" dirty="0"/>
              <a:t> </a:t>
            </a:r>
            <a:r>
              <a:rPr lang="pt-PT" err="1"/>
              <a:t>how</a:t>
            </a:r>
            <a:r>
              <a:rPr lang="pt-P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183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69174C0-8481-072C-30E3-87BFCB8D1D92}"/>
              </a:ext>
            </a:extLst>
          </p:cNvPr>
          <p:cNvGrpSpPr/>
          <p:nvPr/>
        </p:nvGrpSpPr>
        <p:grpSpPr>
          <a:xfrm>
            <a:off x="2547256" y="2046513"/>
            <a:ext cx="6977743" cy="4376058"/>
            <a:chOff x="2960913" y="2090056"/>
            <a:chExt cx="6977743" cy="4376058"/>
          </a:xfrm>
        </p:grpSpPr>
        <p:pic>
          <p:nvPicPr>
            <p:cNvPr id="8" name="Imagem 7" descr="Uma imagem com texto, diagrama, captura de ecrã, file&#10;&#10;Descrição gerada automaticamente">
              <a:extLst>
                <a:ext uri="{FF2B5EF4-FFF2-40B4-BE49-F238E27FC236}">
                  <a16:creationId xmlns:a16="http://schemas.microsoft.com/office/drawing/2014/main" id="{29412C32-3CDF-ECC1-FF6B-0374F439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73" y="2090056"/>
              <a:ext cx="6868740" cy="437605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9493DF6-DC09-F25B-37D9-D60F8FAE876A}"/>
                </a:ext>
              </a:extLst>
            </p:cNvPr>
            <p:cNvSpPr/>
            <p:nvPr/>
          </p:nvSpPr>
          <p:spPr>
            <a:xfrm>
              <a:off x="2960913" y="2895600"/>
              <a:ext cx="1698171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FC959D2-CC42-0F31-EB23-2D12721D001A}"/>
                </a:ext>
              </a:extLst>
            </p:cNvPr>
            <p:cNvSpPr/>
            <p:nvPr/>
          </p:nvSpPr>
          <p:spPr>
            <a:xfrm>
              <a:off x="9688285" y="5170714"/>
              <a:ext cx="250371" cy="2721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8636454" y="503600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4684939" y="21621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CE63A69-AA6B-E2C6-52D6-3B9AB163B3EE}"/>
              </a:ext>
            </a:extLst>
          </p:cNvPr>
          <p:cNvSpPr txBox="1"/>
          <p:nvPr/>
        </p:nvSpPr>
        <p:spPr>
          <a:xfrm>
            <a:off x="1992086" y="2721428"/>
            <a:ext cx="38535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Line</a:t>
            </a:r>
            <a:r>
              <a:rPr lang="pt-PT" dirty="0"/>
              <a:t> </a:t>
            </a:r>
            <a:r>
              <a:rPr lang="pt-PT" err="1"/>
              <a:t>that</a:t>
            </a:r>
            <a:r>
              <a:rPr lang="pt-PT" dirty="0"/>
              <a:t> </a:t>
            </a:r>
            <a:r>
              <a:rPr lang="pt-PT" b="1" dirty="0">
                <a:solidFill>
                  <a:schemeClr val="tx2"/>
                </a:solidFill>
              </a:rPr>
              <a:t>maximizes </a:t>
            </a:r>
            <a:r>
              <a:rPr lang="pt-PT" b="1" err="1">
                <a:solidFill>
                  <a:schemeClr val="tx2"/>
                </a:solidFill>
              </a:rPr>
              <a:t>the</a:t>
            </a:r>
            <a:r>
              <a:rPr lang="pt-PT" b="1" dirty="0">
                <a:solidFill>
                  <a:schemeClr val="tx2"/>
                </a:solidFill>
              </a:rPr>
              <a:t> </a:t>
            </a:r>
            <a:r>
              <a:rPr lang="pt-PT" b="1" err="1">
                <a:solidFill>
                  <a:schemeClr val="tx2"/>
                </a:solidFill>
              </a:rPr>
              <a:t>distances</a:t>
            </a:r>
            <a:r>
              <a:rPr lang="pt-PT" dirty="0"/>
              <a:t> </a:t>
            </a:r>
            <a:r>
              <a:rPr lang="pt-PT" err="1"/>
              <a:t>from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projected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err="1"/>
              <a:t>origin</a:t>
            </a:r>
            <a:r>
              <a:rPr lang="pt-PT" dirty="0"/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A7A776A-D490-DA84-5F3D-EF1C350A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00000">
            <a:off x="6812050" y="3161636"/>
            <a:ext cx="372835" cy="1334860"/>
          </a:xfrm>
          <a:prstGeom prst="rect">
            <a:avLst/>
          </a:prstGeom>
        </p:spPr>
      </p:pic>
      <p:pic>
        <p:nvPicPr>
          <p:cNvPr id="19" name="Imagem 18" descr="Uma imagem com ferramenta, manípulo&#10;&#10;Descrição gerada automaticamente">
            <a:extLst>
              <a:ext uri="{FF2B5EF4-FFF2-40B4-BE49-F238E27FC236}">
                <a16:creationId xmlns:a16="http://schemas.microsoft.com/office/drawing/2014/main" id="{0019E4F1-5E87-3495-4816-C71E7B38A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20000">
            <a:off x="7353301" y="3022146"/>
            <a:ext cx="1295400" cy="70485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F9C31B-2DD1-DC40-6E0B-FB8E8DED13CC}"/>
              </a:ext>
            </a:extLst>
          </p:cNvPr>
          <p:cNvSpPr txBox="1"/>
          <p:nvPr/>
        </p:nvSpPr>
        <p:spPr>
          <a:xfrm>
            <a:off x="7413172" y="2285999"/>
            <a:ext cx="3853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Or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 </a:t>
            </a:r>
            <a:r>
              <a:rPr lang="pt-PT" err="1"/>
              <a:t>that</a:t>
            </a:r>
            <a:r>
              <a:rPr lang="pt-PT" dirty="0"/>
              <a:t> </a:t>
            </a:r>
            <a:r>
              <a:rPr lang="pt-PT" b="1" dirty="0">
                <a:solidFill>
                  <a:schemeClr val="tx2"/>
                </a:solidFill>
              </a:rPr>
              <a:t>minimizes </a:t>
            </a:r>
            <a:r>
              <a:rPr lang="pt-PT" b="1" err="1">
                <a:solidFill>
                  <a:schemeClr val="tx2"/>
                </a:solidFill>
              </a:rPr>
              <a:t>the</a:t>
            </a:r>
            <a:r>
              <a:rPr lang="pt-PT" b="1" dirty="0">
                <a:solidFill>
                  <a:schemeClr val="tx2"/>
                </a:solidFill>
              </a:rPr>
              <a:t> </a:t>
            </a:r>
            <a:r>
              <a:rPr lang="pt-PT" b="1" err="1">
                <a:solidFill>
                  <a:schemeClr val="tx2"/>
                </a:solidFill>
              </a:rPr>
              <a:t>distances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E64D180-9CC8-254F-A2C3-CBA595BD5F8A}"/>
              </a:ext>
            </a:extLst>
          </p:cNvPr>
          <p:cNvSpPr/>
          <p:nvPr/>
        </p:nvSpPr>
        <p:spPr>
          <a:xfrm>
            <a:off x="6487885" y="3897085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BE081EA-D040-F8C3-E484-65430AE8FBC0}"/>
              </a:ext>
            </a:extLst>
          </p:cNvPr>
          <p:cNvSpPr/>
          <p:nvPr/>
        </p:nvSpPr>
        <p:spPr>
          <a:xfrm>
            <a:off x="1992085" y="2775857"/>
            <a:ext cx="3537857" cy="870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935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34F3747-4C6E-51CF-B112-B054BC75107E}"/>
              </a:ext>
            </a:extLst>
          </p:cNvPr>
          <p:cNvGrpSpPr/>
          <p:nvPr/>
        </p:nvGrpSpPr>
        <p:grpSpPr>
          <a:xfrm>
            <a:off x="2082449" y="1850570"/>
            <a:ext cx="7126865" cy="3918858"/>
            <a:chOff x="2136877" y="1904999"/>
            <a:chExt cx="7126865" cy="3918858"/>
          </a:xfrm>
        </p:grpSpPr>
        <p:pic>
          <p:nvPicPr>
            <p:cNvPr id="12" name="Imagem 11" descr="Uma imagem com texto, diagrama, file, captura de ecrã&#10;&#10;Descrição gerada automaticamente">
              <a:extLst>
                <a:ext uri="{FF2B5EF4-FFF2-40B4-BE49-F238E27FC236}">
                  <a16:creationId xmlns:a16="http://schemas.microsoft.com/office/drawing/2014/main" id="{509664F0-219C-66BD-DF49-AC561165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819" y="1904999"/>
              <a:ext cx="6188359" cy="3918858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66DF10C1-8981-4998-B059-FE2A3794EBDC}"/>
                </a:ext>
              </a:extLst>
            </p:cNvPr>
            <p:cNvSpPr/>
            <p:nvPr/>
          </p:nvSpPr>
          <p:spPr>
            <a:xfrm rot="1560000">
              <a:off x="2136877" y="2497942"/>
              <a:ext cx="3570515" cy="11865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BCC8120-17E1-088C-A5FE-A9A4907780BF}"/>
                </a:ext>
              </a:extLst>
            </p:cNvPr>
            <p:cNvSpPr/>
            <p:nvPr/>
          </p:nvSpPr>
          <p:spPr>
            <a:xfrm>
              <a:off x="8958942" y="4669971"/>
              <a:ext cx="304800" cy="2177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8538482" y="465500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4739368" y="19009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0FD1C23-2EE2-48DD-4589-056204BC429C}"/>
              </a:ext>
            </a:extLst>
          </p:cNvPr>
          <p:cNvSpPr txBox="1"/>
          <p:nvPr/>
        </p:nvSpPr>
        <p:spPr>
          <a:xfrm>
            <a:off x="3031671" y="6117771"/>
            <a:ext cx="6242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d1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d2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d3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d4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d5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d6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= </a:t>
            </a:r>
            <a:r>
              <a:rPr lang="pt-PT" b="1" dirty="0">
                <a:solidFill>
                  <a:schemeClr val="tx2"/>
                </a:solidFill>
              </a:rPr>
              <a:t>sum </a:t>
            </a:r>
            <a:r>
              <a:rPr lang="pt-PT" b="1" dirty="0" err="1">
                <a:solidFill>
                  <a:schemeClr val="tx2"/>
                </a:solidFill>
              </a:rPr>
              <a:t>of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squared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distances</a:t>
            </a:r>
            <a:endParaRPr lang="pt-PT" b="1" dirty="0">
              <a:solidFill>
                <a:schemeClr val="tx2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 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</a:p>
        </p:txBody>
      </p:sp>
    </p:spTree>
    <p:extLst>
      <p:ext uri="{BB962C8B-B14F-4D97-AF65-F5344CB8AC3E}">
        <p14:creationId xmlns:p14="http://schemas.microsoft.com/office/powerpoint/2010/main" val="22230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0FD1C23-2EE2-48DD-4589-056204BC429C}"/>
              </a:ext>
            </a:extLst>
          </p:cNvPr>
          <p:cNvSpPr txBox="1"/>
          <p:nvPr/>
        </p:nvSpPr>
        <p:spPr>
          <a:xfrm>
            <a:off x="552450" y="6117771"/>
            <a:ext cx="6023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d1² + d2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d3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d4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d5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d6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= sum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squared</a:t>
            </a:r>
            <a:r>
              <a:rPr lang="pt-PT" dirty="0"/>
              <a:t> </a:t>
            </a:r>
            <a:r>
              <a:rPr lang="pt-PT" dirty="0" err="1"/>
              <a:t>distances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934900B-34D5-18FE-BB00-491C6B2F81CB}"/>
              </a:ext>
            </a:extLst>
          </p:cNvPr>
          <p:cNvGrpSpPr/>
          <p:nvPr/>
        </p:nvGrpSpPr>
        <p:grpSpPr>
          <a:xfrm>
            <a:off x="3385456" y="1850571"/>
            <a:ext cx="6477001" cy="4027715"/>
            <a:chOff x="2699656" y="1850571"/>
            <a:chExt cx="6477001" cy="4027715"/>
          </a:xfrm>
        </p:grpSpPr>
        <p:pic>
          <p:nvPicPr>
            <p:cNvPr id="8" name="Imagem 7" descr="Uma imagem com texto, captura de ecrã, diagrama&#10;&#10;Descrição gerada automaticamente">
              <a:extLst>
                <a:ext uri="{FF2B5EF4-FFF2-40B4-BE49-F238E27FC236}">
                  <a16:creationId xmlns:a16="http://schemas.microsoft.com/office/drawing/2014/main" id="{C5D8C56A-4C6E-0DE6-970B-D0004C86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1171" y="1850571"/>
              <a:ext cx="6273716" cy="4027715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3F4F834-FBCD-5947-B966-D2D3F579D347}"/>
                </a:ext>
              </a:extLst>
            </p:cNvPr>
            <p:cNvSpPr/>
            <p:nvPr/>
          </p:nvSpPr>
          <p:spPr>
            <a:xfrm>
              <a:off x="2699656" y="2492828"/>
              <a:ext cx="2090057" cy="9470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0F8CAC8-BB2A-44BF-D418-1D2D8B93D16A}"/>
                </a:ext>
              </a:extLst>
            </p:cNvPr>
            <p:cNvSpPr/>
            <p:nvPr/>
          </p:nvSpPr>
          <p:spPr>
            <a:xfrm>
              <a:off x="8882743" y="4713514"/>
              <a:ext cx="293914" cy="1959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028339" y="47094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BD713E-30F7-5B0C-8092-2116A8878F82}"/>
              </a:ext>
            </a:extLst>
          </p:cNvPr>
          <p:cNvSpPr txBox="1"/>
          <p:nvPr/>
        </p:nvSpPr>
        <p:spPr>
          <a:xfrm>
            <a:off x="653144" y="2612571"/>
            <a:ext cx="50836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err="1"/>
              <a:t>We</a:t>
            </a:r>
            <a:r>
              <a:rPr lang="pt-PT" dirty="0"/>
              <a:t> </a:t>
            </a:r>
            <a:r>
              <a:rPr lang="pt-PT" err="1"/>
              <a:t>end</a:t>
            </a:r>
            <a:r>
              <a:rPr lang="pt-PT" dirty="0"/>
              <a:t> </a:t>
            </a:r>
            <a:r>
              <a:rPr lang="pt-PT" err="1"/>
              <a:t>up</a:t>
            </a:r>
            <a:r>
              <a:rPr lang="pt-PT" dirty="0"/>
              <a:t> </a:t>
            </a:r>
            <a:r>
              <a:rPr lang="pt-PT" err="1"/>
              <a:t>with</a:t>
            </a:r>
            <a:r>
              <a:rPr lang="pt-PT" dirty="0"/>
              <a:t> </a:t>
            </a:r>
            <a:r>
              <a:rPr lang="pt-PT" err="1"/>
              <a:t>this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. </a:t>
            </a:r>
            <a:endParaRPr lang="pt-PT"/>
          </a:p>
          <a:p>
            <a:pPr algn="r"/>
            <a:r>
              <a:rPr lang="pt-PT" err="1"/>
              <a:t>It</a:t>
            </a:r>
            <a:r>
              <a:rPr lang="pt-PT" dirty="0"/>
              <a:t> </a:t>
            </a:r>
            <a:r>
              <a:rPr lang="pt-PT" err="1"/>
              <a:t>has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largest</a:t>
            </a:r>
            <a:r>
              <a:rPr lang="pt-PT" b="1" dirty="0">
                <a:solidFill>
                  <a:schemeClr val="tx2"/>
                </a:solidFill>
              </a:rPr>
              <a:t> sum </a:t>
            </a:r>
            <a:r>
              <a:rPr lang="pt-PT" b="1" err="1">
                <a:solidFill>
                  <a:schemeClr val="tx2"/>
                </a:solidFill>
              </a:rPr>
              <a:t>of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squared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distances</a:t>
            </a:r>
            <a:r>
              <a:rPr lang="pt-PT" dirty="0"/>
              <a:t>.</a:t>
            </a:r>
          </a:p>
          <a:p>
            <a:pPr algn="r"/>
            <a:endParaRPr lang="pt-PT" dirty="0"/>
          </a:p>
          <a:p>
            <a:pPr algn="r"/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</a:t>
            </a:r>
            <a:r>
              <a:rPr lang="pt-PT" b="1" dirty="0">
                <a:solidFill>
                  <a:schemeClr val="tx2"/>
                </a:solidFill>
              </a:rPr>
              <a:t>Principal </a:t>
            </a:r>
            <a:r>
              <a:rPr lang="pt-PT" b="1" dirty="0" err="1">
                <a:solidFill>
                  <a:schemeClr val="tx2"/>
                </a:solidFill>
              </a:rPr>
              <a:t>Component</a:t>
            </a:r>
            <a:r>
              <a:rPr lang="pt-PT" b="1" dirty="0">
                <a:solidFill>
                  <a:schemeClr val="tx2"/>
                </a:solidFill>
              </a:rPr>
              <a:t> 1</a:t>
            </a:r>
            <a:r>
              <a:rPr lang="pt-PT" dirty="0"/>
              <a:t> (PC1).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 </a:t>
            </a:r>
            <a:endParaRPr lang="pt-PT" dirty="0" err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A5F2C3-8802-C0E1-FC66-DCA4CB17DD12}"/>
              </a:ext>
            </a:extLst>
          </p:cNvPr>
          <p:cNvSpPr txBox="1"/>
          <p:nvPr/>
        </p:nvSpPr>
        <p:spPr>
          <a:xfrm>
            <a:off x="6890656" y="5878286"/>
            <a:ext cx="46590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average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sum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squared</a:t>
            </a:r>
            <a:r>
              <a:rPr lang="pt-PT" dirty="0"/>
              <a:t> </a:t>
            </a:r>
            <a:r>
              <a:rPr lang="pt-PT" err="1"/>
              <a:t>distances</a:t>
            </a:r>
            <a:r>
              <a:rPr lang="pt-PT" dirty="0"/>
              <a:t> for PC1 </a:t>
            </a:r>
            <a:r>
              <a:rPr lang="pt-PT" err="1"/>
              <a:t>is</a:t>
            </a:r>
            <a:r>
              <a:rPr lang="pt-PT" dirty="0"/>
              <a:t> </a:t>
            </a:r>
            <a:r>
              <a:rPr lang="pt-PT" err="1"/>
              <a:t>named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Eigenvalue</a:t>
            </a:r>
            <a:r>
              <a:rPr lang="pt-PT" dirty="0"/>
              <a:t> for PC1.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967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CBD67AE-2B29-DA5A-7812-B18E907F3154}"/>
              </a:ext>
            </a:extLst>
          </p:cNvPr>
          <p:cNvGrpSpPr/>
          <p:nvPr/>
        </p:nvGrpSpPr>
        <p:grpSpPr>
          <a:xfrm>
            <a:off x="4961163" y="1809750"/>
            <a:ext cx="5072744" cy="4229100"/>
            <a:chOff x="5018313" y="2514600"/>
            <a:chExt cx="5072744" cy="4229100"/>
          </a:xfrm>
        </p:grpSpPr>
        <p:pic>
          <p:nvPicPr>
            <p:cNvPr id="12" name="Imagem 11" descr="Uma imagem com diagrama, file, captura de ecrã, Gráfico&#10;&#10;Descrição gerada automaticamente">
              <a:extLst>
                <a:ext uri="{FF2B5EF4-FFF2-40B4-BE49-F238E27FC236}">
                  <a16:creationId xmlns:a16="http://schemas.microsoft.com/office/drawing/2014/main" id="{4CE6896E-D93E-1D46-1F49-370B1B9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3631" y="2552700"/>
              <a:ext cx="4935564" cy="419100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7F9CE45-F8B2-4F64-E9FB-4BF61E85AAF5}"/>
                </a:ext>
              </a:extLst>
            </p:cNvPr>
            <p:cNvSpPr/>
            <p:nvPr/>
          </p:nvSpPr>
          <p:spPr>
            <a:xfrm>
              <a:off x="5018313" y="2514600"/>
              <a:ext cx="257175" cy="285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4C19DDA-0402-84BA-1359-25D54041B299}"/>
                </a:ext>
              </a:extLst>
            </p:cNvPr>
            <p:cNvSpPr/>
            <p:nvPr/>
          </p:nvSpPr>
          <p:spPr>
            <a:xfrm>
              <a:off x="9710057" y="5505450"/>
              <a:ext cx="381000" cy="247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028339" y="47094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BD713E-30F7-5B0C-8092-2116A8878F82}"/>
              </a:ext>
            </a:extLst>
          </p:cNvPr>
          <p:cNvSpPr txBox="1"/>
          <p:nvPr/>
        </p:nvSpPr>
        <p:spPr>
          <a:xfrm>
            <a:off x="662669" y="2460171"/>
            <a:ext cx="55027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Let's</a:t>
            </a:r>
            <a:r>
              <a:rPr lang="pt-PT" dirty="0"/>
              <a:t> </a:t>
            </a:r>
            <a:r>
              <a:rPr lang="pt-PT" err="1"/>
              <a:t>say</a:t>
            </a:r>
            <a:r>
              <a:rPr lang="pt-PT" dirty="0"/>
              <a:t> </a:t>
            </a:r>
            <a:r>
              <a:rPr lang="pt-PT" err="1"/>
              <a:t>that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slope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 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 </a:t>
            </a:r>
            <a:r>
              <a:rPr lang="pt-PT" err="1"/>
              <a:t>is</a:t>
            </a:r>
            <a:r>
              <a:rPr lang="pt-PT" dirty="0"/>
              <a:t> 0.25.</a:t>
            </a:r>
            <a:endParaRPr lang="pt-PT"/>
          </a:p>
          <a:p>
            <a:endParaRPr lang="pt-PT" dirty="0"/>
          </a:p>
          <a:p>
            <a:r>
              <a:rPr lang="pt-PT" dirty="0"/>
              <a:t>For 4 </a:t>
            </a:r>
            <a:r>
              <a:rPr lang="pt-PT" err="1"/>
              <a:t>units</a:t>
            </a:r>
            <a:r>
              <a:rPr lang="pt-PT" dirty="0"/>
              <a:t> 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Feature</a:t>
            </a:r>
            <a:r>
              <a:rPr lang="pt-PT" dirty="0"/>
              <a:t> 1 </a:t>
            </a:r>
            <a:r>
              <a:rPr lang="pt-PT" err="1"/>
              <a:t>we</a:t>
            </a:r>
            <a:r>
              <a:rPr lang="pt-PT" dirty="0"/>
              <a:t> </a:t>
            </a:r>
            <a:r>
              <a:rPr lang="pt-PT" err="1"/>
              <a:t>increase</a:t>
            </a:r>
            <a:r>
              <a:rPr lang="pt-PT" dirty="0"/>
              <a:t> 1 </a:t>
            </a:r>
            <a:r>
              <a:rPr lang="pt-PT" err="1"/>
              <a:t>unit</a:t>
            </a:r>
            <a:r>
              <a:rPr lang="pt-PT" dirty="0"/>
              <a:t> in </a:t>
            </a:r>
            <a:r>
              <a:rPr lang="pt-PT" err="1"/>
              <a:t>feature</a:t>
            </a:r>
            <a:r>
              <a:rPr lang="pt-PT" dirty="0"/>
              <a:t> 2.</a:t>
            </a:r>
          </a:p>
          <a:p>
            <a:endParaRPr lang="pt-PT" dirty="0"/>
          </a:p>
          <a:p>
            <a:r>
              <a:rPr lang="pt-PT" dirty="0"/>
              <a:t>PC1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b="1" dirty="0">
                <a:solidFill>
                  <a:schemeClr val="tx2"/>
                </a:solidFill>
              </a:rPr>
              <a:t>linear </a:t>
            </a:r>
            <a:r>
              <a:rPr lang="pt-PT" b="1" dirty="0" err="1">
                <a:solidFill>
                  <a:schemeClr val="tx2"/>
                </a:solidFill>
              </a:rPr>
              <a:t>combination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1 </a:t>
            </a:r>
            <a:r>
              <a:rPr lang="pt-PT" dirty="0" err="1"/>
              <a:t>and</a:t>
            </a:r>
            <a:r>
              <a:rPr lang="pt-PT" dirty="0"/>
              <a:t> 2.</a:t>
            </a:r>
          </a:p>
          <a:p>
            <a:pPr algn="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583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CCA951F-A632-0730-F68F-75DBECDEF3FB}"/>
              </a:ext>
            </a:extLst>
          </p:cNvPr>
          <p:cNvGrpSpPr/>
          <p:nvPr/>
        </p:nvGrpSpPr>
        <p:grpSpPr>
          <a:xfrm>
            <a:off x="3340079" y="1781175"/>
            <a:ext cx="6706074" cy="4248150"/>
            <a:chOff x="3387704" y="2266950"/>
            <a:chExt cx="6706074" cy="4248150"/>
          </a:xfrm>
        </p:grpSpPr>
        <p:pic>
          <p:nvPicPr>
            <p:cNvPr id="8" name="Imagem 7" descr="Uma imagem com texto, file, diagrama, captura de ecrã&#10;&#10;Descrição gerada automaticamente">
              <a:extLst>
                <a:ext uri="{FF2B5EF4-FFF2-40B4-BE49-F238E27FC236}">
                  <a16:creationId xmlns:a16="http://schemas.microsoft.com/office/drawing/2014/main" id="{64AACF26-A7D9-A5CD-78F7-DFC3B853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7704" y="2266950"/>
              <a:ext cx="6673892" cy="424815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59923B5-C0FE-426C-09F8-6EF945232CB6}"/>
                </a:ext>
              </a:extLst>
            </p:cNvPr>
            <p:cNvSpPr/>
            <p:nvPr/>
          </p:nvSpPr>
          <p:spPr>
            <a:xfrm>
              <a:off x="9731828" y="4789714"/>
              <a:ext cx="361950" cy="285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DC00511-1970-B855-0660-CB4A60193E34}"/>
                </a:ext>
              </a:extLst>
            </p:cNvPr>
            <p:cNvSpPr/>
            <p:nvPr/>
          </p:nvSpPr>
          <p:spPr>
            <a:xfrm>
              <a:off x="7019924" y="2748642"/>
              <a:ext cx="1952625" cy="1343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720942" y="4789714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418864" y="47856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BD713E-30F7-5B0C-8092-2116A8878F82}"/>
              </a:ext>
            </a:extLst>
          </p:cNvPr>
          <p:cNvSpPr txBox="1"/>
          <p:nvPr/>
        </p:nvSpPr>
        <p:spPr>
          <a:xfrm>
            <a:off x="6853919" y="2364921"/>
            <a:ext cx="42263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In PCA </a:t>
            </a:r>
            <a:r>
              <a:rPr lang="pt-PT" dirty="0" err="1"/>
              <a:t>with</a:t>
            </a:r>
            <a:r>
              <a:rPr lang="pt-PT" dirty="0"/>
              <a:t> SVD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1 </a:t>
            </a:r>
            <a:r>
              <a:rPr lang="pt-PT" dirty="0" err="1"/>
              <a:t>unit</a:t>
            </a:r>
            <a:r>
              <a:rPr lang="pt-PT" dirty="0"/>
              <a:t> long.</a:t>
            </a:r>
          </a:p>
          <a:p>
            <a:endParaRPr lang="pt-PT" dirty="0"/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</a:t>
            </a:r>
            <a:r>
              <a:rPr lang="pt-PT" b="1" dirty="0" err="1">
                <a:solidFill>
                  <a:schemeClr val="tx2"/>
                </a:solidFill>
              </a:rPr>
              <a:t>Eigenvector</a:t>
            </a:r>
            <a:r>
              <a:rPr lang="pt-PT" dirty="0"/>
              <a:t> for PC1.</a:t>
            </a:r>
          </a:p>
          <a:p>
            <a:pPr algn="r"/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660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2781113F-C3E9-B656-AEA1-3F309FF5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00" y="1807027"/>
            <a:ext cx="6453456" cy="41583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622971" y="4757057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320893" y="47094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917371" y="2035628"/>
            <a:ext cx="2394857" cy="2492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A3C756-153A-7AC8-5169-5229D5E9835D}"/>
              </a:ext>
            </a:extLst>
          </p:cNvPr>
          <p:cNvSpPr txBox="1"/>
          <p:nvPr/>
        </p:nvSpPr>
        <p:spPr>
          <a:xfrm>
            <a:off x="1513114" y="2536371"/>
            <a:ext cx="43107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proportions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are </a:t>
            </a:r>
            <a:r>
              <a:rPr lang="pt-PT" dirty="0" err="1"/>
              <a:t>called</a:t>
            </a:r>
            <a:r>
              <a:rPr lang="pt-PT" dirty="0"/>
              <a:t> </a:t>
            </a:r>
            <a:r>
              <a:rPr lang="pt-PT" b="1" dirty="0" err="1">
                <a:solidFill>
                  <a:schemeClr val="tx2"/>
                </a:solidFill>
              </a:rPr>
              <a:t>Loading</a:t>
            </a:r>
            <a:r>
              <a:rPr lang="pt-PT" b="1" dirty="0">
                <a:solidFill>
                  <a:schemeClr val="tx2"/>
                </a:solidFill>
              </a:rPr>
              <a:t> Scores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case,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Loading</a:t>
            </a:r>
            <a:r>
              <a:rPr lang="pt-PT" dirty="0"/>
              <a:t> Scores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Eigenvector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PC1 are 0.97 </a:t>
            </a:r>
            <a:r>
              <a:rPr lang="pt-PT" dirty="0" err="1"/>
              <a:t>and</a:t>
            </a:r>
            <a:r>
              <a:rPr lang="pt-PT" dirty="0"/>
              <a:t> 0.242.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 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25124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6EEBD519-7EE5-4BC9-9CA1-1BEDAA3C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58" y="1850571"/>
            <a:ext cx="6921542" cy="44522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48968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829800" y="4953000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527722" y="50577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971800" y="2188028"/>
            <a:ext cx="2394857" cy="2492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3.)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PC2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8D30A8-53BD-7EEE-792B-20D477DF0393}"/>
              </a:ext>
            </a:extLst>
          </p:cNvPr>
          <p:cNvSpPr txBox="1"/>
          <p:nvPr/>
        </p:nvSpPr>
        <p:spPr>
          <a:xfrm>
            <a:off x="1763485" y="3048000"/>
            <a:ext cx="4016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2 </a:t>
            </a:r>
            <a:r>
              <a:rPr lang="pt-PT" dirty="0" err="1"/>
              <a:t>features</a:t>
            </a:r>
            <a:r>
              <a:rPr lang="pt-PT" dirty="0"/>
              <a:t>, PC2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simply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origin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perpendicular to PC1.</a:t>
            </a:r>
          </a:p>
        </p:txBody>
      </p:sp>
    </p:spTree>
    <p:extLst>
      <p:ext uri="{BB962C8B-B14F-4D97-AF65-F5344CB8AC3E}">
        <p14:creationId xmlns:p14="http://schemas.microsoft.com/office/powerpoint/2010/main" val="74360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transforming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representation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aiming</a:t>
            </a:r>
            <a:r>
              <a:rPr lang="pt-PT" dirty="0">
                <a:ea typeface="+mn-lt"/>
                <a:cs typeface="+mn-lt"/>
              </a:rPr>
              <a:t> to capture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essential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minimizing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redundancy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noise.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reduce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dimensions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Simplifies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analysis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visualization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data;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computational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complexity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requirements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mitigate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curse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dimensionality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Improves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performance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generalization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Enhances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interpretability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understanding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underlying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982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file, diagrama, captura de ecrã, texto&#10;&#10;Descrição gerada automaticamente">
            <a:extLst>
              <a:ext uri="{FF2B5EF4-FFF2-40B4-BE49-F238E27FC236}">
                <a16:creationId xmlns:a16="http://schemas.microsoft.com/office/drawing/2014/main" id="{E1AA81A1-03E1-50EC-8380-715A4C77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57" y="1872342"/>
            <a:ext cx="6780028" cy="4365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48968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829800" y="4953000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527722" y="50577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634343" y="2188028"/>
            <a:ext cx="2394857" cy="2492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3.)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PC2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7B9506-F286-03FF-0AB8-6FE9530EB53E}"/>
              </a:ext>
            </a:extLst>
          </p:cNvPr>
          <p:cNvSpPr txBox="1"/>
          <p:nvPr/>
        </p:nvSpPr>
        <p:spPr>
          <a:xfrm>
            <a:off x="1970315" y="3047999"/>
            <a:ext cx="39297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Loading</a:t>
            </a:r>
            <a:r>
              <a:rPr lang="pt-PT" dirty="0">
                <a:ea typeface="+mn-lt"/>
                <a:cs typeface="+mn-lt"/>
              </a:rPr>
              <a:t> Scores 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Eigenvector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PC2 are –0.242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0.97.</a:t>
            </a:r>
          </a:p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802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diagrama, texto, captura de ecrã, file&#10;&#10;Descrição gerada automaticamente">
            <a:extLst>
              <a:ext uri="{FF2B5EF4-FFF2-40B4-BE49-F238E27FC236}">
                <a16:creationId xmlns:a16="http://schemas.microsoft.com/office/drawing/2014/main" id="{A83360E4-1AD0-5ACC-A5A4-5838CC5C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99" y="1785257"/>
            <a:ext cx="6932429" cy="44631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87914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851571" y="4953000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527722" y="49489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634343" y="2285999"/>
            <a:ext cx="3516085" cy="2373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Draw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PCA </a:t>
            </a:r>
            <a:r>
              <a:rPr lang="pt-PT" dirty="0" err="1">
                <a:ea typeface="+mn-lt"/>
                <a:cs typeface="+mn-lt"/>
              </a:rPr>
              <a:t>plot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042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Draw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PCA </a:t>
            </a:r>
            <a:r>
              <a:rPr lang="pt-PT" dirty="0" err="1">
                <a:ea typeface="+mn-lt"/>
                <a:cs typeface="+mn-lt"/>
              </a:rPr>
              <a:t>plot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4C1CCF-B96F-B20E-367D-13052ADE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27" y="2125436"/>
            <a:ext cx="5993947" cy="43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9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ED7117F-DA96-D942-0AD8-98C1CAD5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141" y="1613807"/>
            <a:ext cx="6777718" cy="47407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Draw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PCA </a:t>
            </a:r>
            <a:r>
              <a:rPr lang="pt-PT" dirty="0" err="1">
                <a:ea typeface="+mn-lt"/>
                <a:cs typeface="+mn-lt"/>
              </a:rPr>
              <a:t>plot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AAFEC3-8DDC-DD06-9979-C5E242125FAE}"/>
              </a:ext>
            </a:extLst>
          </p:cNvPr>
          <p:cNvSpPr txBox="1"/>
          <p:nvPr/>
        </p:nvSpPr>
        <p:spPr>
          <a:xfrm>
            <a:off x="1142999" y="3243942"/>
            <a:ext cx="4386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Rotate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PC1 </a:t>
            </a:r>
            <a:r>
              <a:rPr lang="pt-PT" dirty="0" err="1"/>
              <a:t>is</a:t>
            </a:r>
            <a:r>
              <a:rPr lang="pt-PT" dirty="0"/>
              <a:t> horizontal. </a:t>
            </a:r>
          </a:p>
        </p:txBody>
      </p:sp>
    </p:spTree>
    <p:extLst>
      <p:ext uri="{BB962C8B-B14F-4D97-AF65-F5344CB8AC3E}">
        <p14:creationId xmlns:p14="http://schemas.microsoft.com/office/powerpoint/2010/main" val="422981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CCBB3C0C-08F8-F555-4EAE-2FB0B63C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664" y="741589"/>
            <a:ext cx="8115300" cy="58102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Draw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PCA </a:t>
            </a:r>
            <a:r>
              <a:rPr lang="pt-PT" dirty="0" err="1">
                <a:ea typeface="+mn-lt"/>
                <a:cs typeface="+mn-lt"/>
              </a:rPr>
              <a:t>plot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AAFEC3-8DDC-DD06-9979-C5E242125FAE}"/>
              </a:ext>
            </a:extLst>
          </p:cNvPr>
          <p:cNvSpPr txBox="1"/>
          <p:nvPr/>
        </p:nvSpPr>
        <p:spPr>
          <a:xfrm>
            <a:off x="1534885" y="2852056"/>
            <a:ext cx="4386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We</a:t>
            </a:r>
            <a:r>
              <a:rPr lang="pt-PT" dirty="0"/>
              <a:t> can</a:t>
            </a:r>
            <a:r>
              <a:rPr lang="pt-PT" dirty="0">
                <a:latin typeface="Aptos"/>
                <a:cs typeface="Times New Roman"/>
              </a:rPr>
              <a:t> </a:t>
            </a:r>
            <a:r>
              <a:rPr lang="pt-PT" err="1"/>
              <a:t>now</a:t>
            </a:r>
            <a:r>
              <a:rPr lang="pt-PT" dirty="0"/>
              <a:t> </a:t>
            </a:r>
            <a:r>
              <a:rPr lang="pt-PT" err="1"/>
              <a:t>map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err="1"/>
              <a:t>projected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</a:t>
            </a:r>
            <a:r>
              <a:rPr lang="pt-PT" err="1"/>
              <a:t>bach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 samples.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5C2AC3E-4277-867F-703E-859E4B0CF36B}"/>
              </a:ext>
            </a:extLst>
          </p:cNvPr>
          <p:cNvSpPr/>
          <p:nvPr/>
        </p:nvSpPr>
        <p:spPr>
          <a:xfrm>
            <a:off x="7010400" y="2667000"/>
            <a:ext cx="44196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CF77CD-B839-E5FC-5FBB-8DB328776325}"/>
              </a:ext>
            </a:extLst>
          </p:cNvPr>
          <p:cNvSpPr txBox="1"/>
          <p:nvPr/>
        </p:nvSpPr>
        <p:spPr>
          <a:xfrm>
            <a:off x="8915399" y="3058885"/>
            <a:ext cx="119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3184070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1066685-98A9-AD87-A15E-EB6D3FB22C34}"/>
              </a:ext>
            </a:extLst>
          </p:cNvPr>
          <p:cNvGrpSpPr/>
          <p:nvPr/>
        </p:nvGrpSpPr>
        <p:grpSpPr>
          <a:xfrm>
            <a:off x="3135085" y="805542"/>
            <a:ext cx="7704365" cy="5452382"/>
            <a:chOff x="4898571" y="1230085"/>
            <a:chExt cx="7170965" cy="5267325"/>
          </a:xfrm>
        </p:grpSpPr>
        <p:pic>
          <p:nvPicPr>
            <p:cNvPr id="8" name="Imagem 7" descr="Uma imagem com texto, captura de ecrã, Tipo de letra, design&#10;&#10;Descrição gerada automaticamente">
              <a:extLst>
                <a:ext uri="{FF2B5EF4-FFF2-40B4-BE49-F238E27FC236}">
                  <a16:creationId xmlns:a16="http://schemas.microsoft.com/office/drawing/2014/main" id="{D5F383DA-47CC-25B9-22A2-B99CFF55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6607" y="1416502"/>
              <a:ext cx="7102929" cy="5080908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5E3E1E7-0F7F-C4B3-CE47-A44C73AD57B3}"/>
                </a:ext>
              </a:extLst>
            </p:cNvPr>
            <p:cNvSpPr/>
            <p:nvPr/>
          </p:nvSpPr>
          <p:spPr>
            <a:xfrm>
              <a:off x="4898571" y="1230085"/>
              <a:ext cx="2079171" cy="23513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597614-2E30-6619-FC5A-B8F9AD04B73E}"/>
              </a:ext>
            </a:extLst>
          </p:cNvPr>
          <p:cNvSpPr txBox="1"/>
          <p:nvPr/>
        </p:nvSpPr>
        <p:spPr>
          <a:xfrm>
            <a:off x="1534885" y="2852056"/>
            <a:ext cx="4386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We</a:t>
            </a:r>
            <a:r>
              <a:rPr lang="pt-PT" dirty="0"/>
              <a:t> can</a:t>
            </a:r>
            <a:r>
              <a:rPr lang="pt-PT" dirty="0">
                <a:latin typeface="Aptos"/>
                <a:cs typeface="Times New Roman"/>
              </a:rPr>
              <a:t> </a:t>
            </a:r>
            <a:r>
              <a:rPr lang="pt-PT" err="1"/>
              <a:t>now</a:t>
            </a:r>
            <a:r>
              <a:rPr lang="pt-PT" dirty="0"/>
              <a:t> </a:t>
            </a:r>
            <a:r>
              <a:rPr lang="pt-PT" err="1"/>
              <a:t>map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err="1"/>
              <a:t>projected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</a:t>
            </a:r>
            <a:r>
              <a:rPr lang="pt-PT" err="1"/>
              <a:t>bach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 samples.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Draw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PCA </a:t>
            </a:r>
            <a:r>
              <a:rPr lang="pt-PT" dirty="0" err="1">
                <a:ea typeface="+mn-lt"/>
                <a:cs typeface="+mn-lt"/>
              </a:rPr>
              <a:t>plot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</p:spTree>
    <p:extLst>
      <p:ext uri="{BB962C8B-B14F-4D97-AF65-F5344CB8AC3E}">
        <p14:creationId xmlns:p14="http://schemas.microsoft.com/office/powerpoint/2010/main" val="317760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0C5552F-5CDF-D848-160E-B038778D355D}"/>
              </a:ext>
            </a:extLst>
          </p:cNvPr>
          <p:cNvGrpSpPr/>
          <p:nvPr/>
        </p:nvGrpSpPr>
        <p:grpSpPr>
          <a:xfrm>
            <a:off x="4016829" y="1197428"/>
            <a:ext cx="7737021" cy="5321753"/>
            <a:chOff x="4016829" y="1197428"/>
            <a:chExt cx="7737021" cy="5321753"/>
          </a:xfrm>
        </p:grpSpPr>
        <p:pic>
          <p:nvPicPr>
            <p:cNvPr id="9" name="Imagem 8" descr="Uma imagem com texto, captura de ecrã, Tipo de letra, design&#10;&#10;Descrição gerada automaticamente">
              <a:extLst>
                <a:ext uri="{FF2B5EF4-FFF2-40B4-BE49-F238E27FC236}">
                  <a16:creationId xmlns:a16="http://schemas.microsoft.com/office/drawing/2014/main" id="{333999D9-4547-B8A2-D571-F9E3FE99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582" y="1259765"/>
              <a:ext cx="7631268" cy="5259416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7985DDA-618E-5A40-5ADD-D8A8D1FECF14}"/>
                </a:ext>
              </a:extLst>
            </p:cNvPr>
            <p:cNvSpPr/>
            <p:nvPr/>
          </p:nvSpPr>
          <p:spPr>
            <a:xfrm>
              <a:off x="4016829" y="1197428"/>
              <a:ext cx="2177142" cy="2373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2" name="Imagem 11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7FA223C1-5219-B5D7-0403-A0812356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8" y="1321254"/>
            <a:ext cx="5086350" cy="155937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9251B6-09C4-66A4-5BA0-68B033945D76}"/>
              </a:ext>
            </a:extLst>
          </p:cNvPr>
          <p:cNvSpPr txBox="1"/>
          <p:nvPr/>
        </p:nvSpPr>
        <p:spPr>
          <a:xfrm>
            <a:off x="587829" y="3189514"/>
            <a:ext cx="59653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Let's</a:t>
            </a:r>
            <a:r>
              <a:rPr lang="pt-PT" dirty="0"/>
              <a:t> </a:t>
            </a:r>
            <a:r>
              <a:rPr lang="pt-PT" dirty="0" err="1"/>
              <a:t>say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Eigenvalue</a:t>
            </a:r>
            <a:r>
              <a:rPr lang="pt-PT" dirty="0"/>
              <a:t> for PC1 </a:t>
            </a:r>
            <a:r>
              <a:rPr lang="pt-PT" dirty="0" err="1"/>
              <a:t>is</a:t>
            </a:r>
            <a:r>
              <a:rPr lang="pt-PT" dirty="0"/>
              <a:t> 15 </a:t>
            </a:r>
            <a:r>
              <a:rPr lang="pt-PT" dirty="0" err="1"/>
              <a:t>and</a:t>
            </a:r>
            <a:r>
              <a:rPr lang="pt-PT" dirty="0"/>
              <a:t> for PC2 </a:t>
            </a:r>
            <a:r>
              <a:rPr lang="pt-PT" dirty="0" err="1"/>
              <a:t>is</a:t>
            </a:r>
            <a:r>
              <a:rPr lang="pt-PT" dirty="0"/>
              <a:t> 3.</a:t>
            </a:r>
          </a:p>
          <a:p>
            <a:endParaRPr lang="pt-PT" dirty="0"/>
          </a:p>
          <a:p>
            <a:r>
              <a:rPr lang="pt-PT" err="1"/>
              <a:t>The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explained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variance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PC1 = 15 / (15 + 3) = 0.83 = 83%</a:t>
            </a:r>
          </a:p>
          <a:p>
            <a:r>
              <a:rPr lang="pt-PT" dirty="0"/>
              <a:t>For PC2 = 3 / (15 + 3) = 0.17 = 17%</a:t>
            </a:r>
          </a:p>
        </p:txBody>
      </p:sp>
    </p:spTree>
    <p:extLst>
      <p:ext uri="{BB962C8B-B14F-4D97-AF65-F5344CB8AC3E}">
        <p14:creationId xmlns:p14="http://schemas.microsoft.com/office/powerpoint/2010/main" val="127749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Scree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Plot</a:t>
            </a:r>
          </a:p>
        </p:txBody>
      </p:sp>
      <p:pic>
        <p:nvPicPr>
          <p:cNvPr id="8" name="Marcador de Posição de Conteúdo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090678C2-CA2D-0595-A35B-3F776B5BA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171" y="1749437"/>
            <a:ext cx="11201400" cy="4351313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360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/>
              <a:t>PCA </a:t>
            </a:r>
            <a:r>
              <a:rPr lang="pt-PT" dirty="0" err="1"/>
              <a:t>with</a:t>
            </a:r>
            <a:r>
              <a:rPr lang="pt-PT" dirty="0"/>
              <a:t> 3 </a:t>
            </a:r>
            <a:r>
              <a:rPr lang="pt-PT" dirty="0" err="1"/>
              <a:t>or</a:t>
            </a:r>
            <a:r>
              <a:rPr lang="pt-PT" dirty="0"/>
              <a:t> more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pretty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same</a:t>
            </a:r>
            <a:r>
              <a:rPr lang="pt-PT" dirty="0"/>
              <a:t> as 2 </a:t>
            </a:r>
            <a:r>
              <a:rPr lang="pt-PT" dirty="0" err="1"/>
              <a:t>features</a:t>
            </a:r>
            <a:r>
              <a:rPr lang="pt-PT" dirty="0"/>
              <a:t>...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117233"/>
          <a:ext cx="4865997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05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  <a:gridCol w="1157964">
                  <a:extLst>
                    <a:ext uri="{9D8B030D-6E8A-4147-A177-3AD203B41FA5}">
                      <a16:colId xmlns:a16="http://schemas.microsoft.com/office/drawing/2014/main" val="112486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 err="1"/>
                        <a:t>Feature</a:t>
                      </a:r>
                      <a:r>
                        <a:rPr lang="pt-PT" dirty="0"/>
                        <a:t>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5714999" y="4256314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5845629" y="262345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2F7CFCC-0BC2-E687-6D6F-E5DF9C8EE337}"/>
              </a:ext>
            </a:extLst>
          </p:cNvPr>
          <p:cNvGrpSpPr/>
          <p:nvPr/>
        </p:nvGrpSpPr>
        <p:grpSpPr>
          <a:xfrm>
            <a:off x="7068911" y="2383971"/>
            <a:ext cx="4818289" cy="4044043"/>
            <a:chOff x="7068911" y="2383971"/>
            <a:chExt cx="4818289" cy="4044043"/>
          </a:xfrm>
        </p:grpSpPr>
        <p:pic>
          <p:nvPicPr>
            <p:cNvPr id="8" name="Imagem 7" descr="Uma imagem com texto, captura de ecrã, Tipo de letra, diagrama&#10;&#10;Descrição gerada automaticamente">
              <a:extLst>
                <a:ext uri="{FF2B5EF4-FFF2-40B4-BE49-F238E27FC236}">
                  <a16:creationId xmlns:a16="http://schemas.microsoft.com/office/drawing/2014/main" id="{DB8E9E23-2F34-2A94-6787-9BF76B2E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8911" y="2389414"/>
              <a:ext cx="4781550" cy="40386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A10E5F1-90CA-ECA7-D538-2E0A53DDA53E}"/>
                </a:ext>
              </a:extLst>
            </p:cNvPr>
            <p:cNvSpPr/>
            <p:nvPr/>
          </p:nvSpPr>
          <p:spPr>
            <a:xfrm>
              <a:off x="7467600" y="2383971"/>
              <a:ext cx="4419600" cy="9579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D8C8263-2C7D-004B-857F-AEDF9893C35B}"/>
                </a:ext>
              </a:extLst>
            </p:cNvPr>
            <p:cNvSpPr/>
            <p:nvPr/>
          </p:nvSpPr>
          <p:spPr>
            <a:xfrm>
              <a:off x="10243457" y="5475513"/>
              <a:ext cx="979714" cy="3048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10341429" y="62701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10722430" y="530134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385086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e Conteúdo 20" descr="Uma imagem com diagrama, file, captura de ecrã, Gráfico&#10;&#10;Descrição gerada automaticamente">
            <a:extLst>
              <a:ext uri="{FF2B5EF4-FFF2-40B4-BE49-F238E27FC236}">
                <a16:creationId xmlns:a16="http://schemas.microsoft.com/office/drawing/2014/main" id="{F4C99C2F-32F8-FE5A-E155-442817936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771" y="1053112"/>
            <a:ext cx="8262257" cy="523233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5050972" y="158931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943600" y="957942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10003972" y="4833256"/>
            <a:ext cx="1034143" cy="402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66514" y="3080655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481458" y="318951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568543" y="48985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32750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 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easily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on</a:t>
            </a:r>
            <a:r>
              <a:rPr lang="pt-PT" dirty="0"/>
              <a:t> a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.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diferences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 samples 1, 2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3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 4, 5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6.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94660"/>
              </p:ext>
            </p:extLst>
          </p:nvPr>
        </p:nvGraphicFramePr>
        <p:xfrm>
          <a:off x="1739538" y="3726832"/>
          <a:ext cx="2558142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6B0E7BB-23CD-33E1-043A-B563DC996A27}"/>
              </a:ext>
            </a:extLst>
          </p:cNvPr>
          <p:cNvGrpSpPr/>
          <p:nvPr/>
        </p:nvGrpSpPr>
        <p:grpSpPr>
          <a:xfrm>
            <a:off x="5991225" y="4700587"/>
            <a:ext cx="4933950" cy="657225"/>
            <a:chOff x="5261882" y="3840616"/>
            <a:chExt cx="4933950" cy="657225"/>
          </a:xfrm>
        </p:grpSpPr>
        <p:pic>
          <p:nvPicPr>
            <p:cNvPr id="10" name="Imagem 9" descr="Uma imagem com texto, Tipo de letra, Gráficos, logótipo&#10;&#10;Descrição gerada automaticamente">
              <a:extLst>
                <a:ext uri="{FF2B5EF4-FFF2-40B4-BE49-F238E27FC236}">
                  <a16:creationId xmlns:a16="http://schemas.microsoft.com/office/drawing/2014/main" id="{7E367098-B659-569C-4841-3BE39878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1882" y="3840616"/>
              <a:ext cx="4933950" cy="657225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EA7C5FA-FD99-CDEB-8F05-92C6FAFBF16A}"/>
                </a:ext>
              </a:extLst>
            </p:cNvPr>
            <p:cNvSpPr/>
            <p:nvPr/>
          </p:nvSpPr>
          <p:spPr>
            <a:xfrm>
              <a:off x="7053943" y="4299857"/>
              <a:ext cx="1153885" cy="19594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A378C44-53CE-22DF-F78D-02F756486A7F}"/>
              </a:ext>
            </a:extLst>
          </p:cNvPr>
          <p:cNvSpPr/>
          <p:nvPr/>
        </p:nvSpPr>
        <p:spPr>
          <a:xfrm>
            <a:off x="4572000" y="4865914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014E48-2DEB-55C6-DE95-A80847A7F468}"/>
              </a:ext>
            </a:extLst>
          </p:cNvPr>
          <p:cNvSpPr txBox="1"/>
          <p:nvPr/>
        </p:nvSpPr>
        <p:spPr>
          <a:xfrm>
            <a:off x="7652658" y="53557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8602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C423C5FF-62A4-3C6B-4EDE-EFE24F02A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84" y="889454"/>
            <a:ext cx="8710917" cy="513510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783771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615542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2950027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633858" y="2950027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492343" y="469174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2237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e Conteúdo 9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0880FC62-5D94-F8DF-7F90-FDBFF3361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9" y="922111"/>
            <a:ext cx="9809255" cy="538548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3047998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394372" y="31459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318172" y="48876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8495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B17C9EE0-0FDB-4948-F9BA-15E6CB39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544" y="932997"/>
            <a:ext cx="9820140" cy="537459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3047998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394372" y="31459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318172" y="48876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13631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e Conteúdo 9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26B075B5-8E0B-48C4-2388-2945A2D2F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87" y="947773"/>
            <a:ext cx="9808027" cy="536681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3047998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394372" y="31459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318172" y="48876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01660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Marcador de Posição de Conteúdo 13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3E9BF5AE-6774-9949-2F68-005486CB2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29" y="1182875"/>
            <a:ext cx="9644743" cy="5299381"/>
          </a:xfrm>
        </p:spPr>
      </p:pic>
    </p:spTree>
    <p:extLst>
      <p:ext uri="{BB962C8B-B14F-4D97-AF65-F5344CB8AC3E}">
        <p14:creationId xmlns:p14="http://schemas.microsoft.com/office/powerpoint/2010/main" val="405831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7A2D22F9-F716-DF68-892D-2A79276DC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1" y="2350267"/>
            <a:ext cx="11887199" cy="2529169"/>
          </a:xfrm>
        </p:spPr>
      </p:pic>
    </p:spTree>
    <p:extLst>
      <p:ext uri="{BB962C8B-B14F-4D97-AF65-F5344CB8AC3E}">
        <p14:creationId xmlns:p14="http://schemas.microsoft.com/office/powerpoint/2010/main" val="2389719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iris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Marcador de Posição de Conteúdo 9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69038568-81EA-55BB-764C-EF86EB21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258" y="1272720"/>
            <a:ext cx="10907485" cy="5163235"/>
          </a:xfrm>
        </p:spPr>
      </p:pic>
    </p:spTree>
    <p:extLst>
      <p:ext uri="{BB962C8B-B14F-4D97-AF65-F5344CB8AC3E}">
        <p14:creationId xmlns:p14="http://schemas.microsoft.com/office/powerpoint/2010/main" val="389838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Terminology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Principal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Component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err="1">
                <a:ea typeface="+mn-lt"/>
                <a:cs typeface="+mn-lt"/>
              </a:rPr>
              <a:t>combinations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variables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capture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Eigenvector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Direction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defines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principal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Eigenvalue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Scalar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indicating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amount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corresponding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eigenvector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Explained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Variance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Proportion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total </a:t>
            </a:r>
            <a:r>
              <a:rPr lang="pt-PT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principal </a:t>
            </a:r>
            <a:r>
              <a:rPr lang="pt-PT" err="1">
                <a:ea typeface="+mn-lt"/>
                <a:cs typeface="+mn-lt"/>
              </a:rPr>
              <a:t>component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Loading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Score: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coefficient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assigned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variable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construction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principal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18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Final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Considerations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/>
            <a:r>
              <a:rPr lang="pt-PT" b="1" dirty="0">
                <a:ea typeface="+mn-lt"/>
                <a:cs typeface="+mn-lt"/>
              </a:rPr>
              <a:t>Non-Linear </a:t>
            </a:r>
            <a:r>
              <a:rPr lang="pt-PT" b="1" err="1">
                <a:ea typeface="+mn-lt"/>
                <a:cs typeface="+mn-lt"/>
              </a:rPr>
              <a:t>Relationships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assumes linear </a:t>
            </a:r>
            <a:r>
              <a:rPr lang="pt-PT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variables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limiting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effectiveness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capturing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; for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cases, </a:t>
            </a:r>
            <a:r>
              <a:rPr lang="pt-PT" err="1">
                <a:ea typeface="+mn-lt"/>
                <a:cs typeface="+mn-lt"/>
              </a:rPr>
              <a:t>consider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t-SNE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UMAP.</a:t>
            </a:r>
            <a:endParaRPr lang="pt-PT" b="1" dirty="0">
              <a:ea typeface="+mn-lt"/>
              <a:cs typeface="+mn-lt"/>
            </a:endParaRPr>
          </a:p>
          <a:p>
            <a:pPr algn="just"/>
            <a:endParaRPr lang="pt-PT"/>
          </a:p>
          <a:p>
            <a:pPr algn="just"/>
            <a:r>
              <a:rPr lang="pt-PT" b="1" err="1">
                <a:ea typeface="+mn-lt"/>
                <a:cs typeface="+mn-lt"/>
              </a:rPr>
              <a:t>Interpretability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creates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combinations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hard to </a:t>
            </a:r>
            <a:r>
              <a:rPr lang="pt-PT" err="1">
                <a:ea typeface="+mn-lt"/>
                <a:cs typeface="+mn-lt"/>
              </a:rPr>
              <a:t>interpret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maintaining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interpretability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individual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crucial.</a:t>
            </a:r>
            <a:endParaRPr lang="pt-PT" dirty="0"/>
          </a:p>
          <a:p>
            <a:pPr algn="just"/>
            <a:endParaRPr lang="pt-PT"/>
          </a:p>
          <a:p>
            <a:pPr algn="just"/>
            <a:r>
              <a:rPr lang="pt-PT" b="1" err="1">
                <a:ea typeface="+mn-lt"/>
                <a:cs typeface="+mn-lt"/>
              </a:rPr>
              <a:t>Sparse</a:t>
            </a:r>
            <a:r>
              <a:rPr lang="pt-PT" b="1" dirty="0">
                <a:ea typeface="+mn-lt"/>
                <a:cs typeface="+mn-lt"/>
              </a:rPr>
              <a:t> Data: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PCA's</a:t>
            </a:r>
            <a:r>
              <a:rPr lang="pt-PT" dirty="0">
                <a:ea typeface="+mn-lt"/>
                <a:cs typeface="+mn-lt"/>
              </a:rPr>
              <a:t> performance can </a:t>
            </a:r>
            <a:r>
              <a:rPr lang="pt-PT" err="1">
                <a:ea typeface="+mn-lt"/>
                <a:cs typeface="+mn-lt"/>
              </a:rPr>
              <a:t>suffer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sparse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are zero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missing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leading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distortions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data's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structure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/>
          </a:p>
          <a:p>
            <a:pPr algn="just"/>
            <a:r>
              <a:rPr lang="pt-PT" b="1" err="1">
                <a:ea typeface="+mn-lt"/>
                <a:cs typeface="+mn-lt"/>
              </a:rPr>
              <a:t>Outliers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sensitive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err="1">
                <a:ea typeface="+mn-lt"/>
                <a:cs typeface="+mn-lt"/>
              </a:rPr>
              <a:t>skew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results</a:t>
            </a:r>
            <a:r>
              <a:rPr lang="pt-PT" dirty="0">
                <a:ea typeface="+mn-lt"/>
                <a:cs typeface="+mn-lt"/>
              </a:rPr>
              <a:t>; for </a:t>
            </a:r>
            <a:r>
              <a:rPr lang="pt-PT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robust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necessary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mitigate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impact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ea typeface="+mn-lt"/>
                <a:cs typeface="+mn-lt"/>
              </a:rPr>
              <a:t>Data </a:t>
            </a:r>
            <a:r>
              <a:rPr lang="pt-PT" b="1" err="1">
                <a:ea typeface="+mn-lt"/>
                <a:cs typeface="+mn-lt"/>
              </a:rPr>
              <a:t>Scale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sensitive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scale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important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standardize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normalize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before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PCA to </a:t>
            </a:r>
            <a:r>
              <a:rPr lang="pt-PT" err="1">
                <a:ea typeface="+mn-lt"/>
                <a:cs typeface="+mn-lt"/>
              </a:rPr>
              <a:t>ensure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contribute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equally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analysis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8773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Multi-Dimensional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Scaling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(MDS)</a:t>
            </a:r>
          </a:p>
          <a:p>
            <a:pPr marL="0" indent="0" algn="just">
              <a:buNone/>
            </a:pPr>
            <a:endParaRPr lang="pt-PT" b="1" dirty="0">
              <a:solidFill>
                <a:schemeClr val="tx2"/>
              </a:solidFill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to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preserving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pairwise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enabling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visualization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analysis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b="1"/>
          </a:p>
          <a:p>
            <a:pPr algn="just"/>
            <a:endParaRPr lang="pt-PT" dirty="0"/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Approaches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Metric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MDS: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Seeks</a:t>
            </a:r>
            <a:r>
              <a:rPr lang="pt-PT" dirty="0">
                <a:ea typeface="+mn-lt"/>
                <a:cs typeface="+mn-lt"/>
              </a:rPr>
              <a:t> to preserve </a:t>
            </a:r>
            <a:r>
              <a:rPr lang="pt-PT" err="1">
                <a:ea typeface="+mn-lt"/>
                <a:cs typeface="+mn-lt"/>
              </a:rPr>
              <a:t>actual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distances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utilizing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descent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Non-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Metric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MDS:</a:t>
            </a:r>
            <a:r>
              <a:rPr lang="pt-PT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Focuses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preserving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rank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distances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absolute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for ordinal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err="1">
                <a:ea typeface="+mn-lt"/>
                <a:cs typeface="+mn-lt"/>
              </a:rPr>
              <a:t>quantitative</a:t>
            </a:r>
            <a:r>
              <a:rPr lang="pt-PT" dirty="0">
                <a:ea typeface="+mn-lt"/>
                <a:cs typeface="+mn-lt"/>
              </a:rPr>
              <a:t> data.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Computationally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intensive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sensituve</a:t>
            </a:r>
            <a:r>
              <a:rPr lang="pt-PT" dirty="0">
                <a:ea typeface="+mn-lt"/>
                <a:cs typeface="+mn-lt"/>
              </a:rPr>
              <a:t> to input.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977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/>
              <a:t>Now</a:t>
            </a:r>
            <a:r>
              <a:rPr lang="pt-PT" dirty="0"/>
              <a:t> </a:t>
            </a:r>
            <a:r>
              <a:rPr lang="pt-PT" err="1"/>
              <a:t>we</a:t>
            </a:r>
            <a:r>
              <a:rPr lang="pt-PT" dirty="0"/>
              <a:t> can </a:t>
            </a:r>
            <a:r>
              <a:rPr lang="pt-PT" err="1"/>
              <a:t>plot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data </a:t>
            </a:r>
            <a:r>
              <a:rPr lang="pt-PT" err="1"/>
              <a:t>on</a:t>
            </a:r>
            <a:r>
              <a:rPr lang="pt-PT" dirty="0"/>
              <a:t> a 2-Dimensional </a:t>
            </a:r>
            <a:r>
              <a:rPr lang="pt-PT" err="1"/>
              <a:t>graph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24525"/>
              </p:ext>
            </p:extLst>
          </p:nvPr>
        </p:nvGraphicFramePr>
        <p:xfrm>
          <a:off x="672737" y="3117233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5A8AD73-7E5F-BDD3-AC41-EA1FB1BDE812}"/>
              </a:ext>
            </a:extLst>
          </p:cNvPr>
          <p:cNvGrpSpPr/>
          <p:nvPr/>
        </p:nvGrpSpPr>
        <p:grpSpPr>
          <a:xfrm>
            <a:off x="5860597" y="2324100"/>
            <a:ext cx="4781550" cy="4038600"/>
            <a:chOff x="6350454" y="1801586"/>
            <a:chExt cx="4781550" cy="4038600"/>
          </a:xfrm>
        </p:grpSpPr>
        <p:pic>
          <p:nvPicPr>
            <p:cNvPr id="8" name="Imagem 7" descr="Uma imagem com texto, captura de ecrã, Tipo de letra&#10;&#10;Descrição gerada automaticamente">
              <a:extLst>
                <a:ext uri="{FF2B5EF4-FFF2-40B4-BE49-F238E27FC236}">
                  <a16:creationId xmlns:a16="http://schemas.microsoft.com/office/drawing/2014/main" id="{929A0CFE-F1D0-92CA-3B53-DAD3E6B7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454" y="1801586"/>
              <a:ext cx="4781550" cy="40386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69467B4-5C33-EAD9-2148-46492B4E12BA}"/>
                </a:ext>
              </a:extLst>
            </p:cNvPr>
            <p:cNvSpPr/>
            <p:nvPr/>
          </p:nvSpPr>
          <p:spPr>
            <a:xfrm>
              <a:off x="6727371" y="1894114"/>
              <a:ext cx="4354285" cy="8926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4593771" y="4343400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111344" y="62592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659086" y="25254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</p:spTree>
    <p:extLst>
      <p:ext uri="{BB962C8B-B14F-4D97-AF65-F5344CB8AC3E}">
        <p14:creationId xmlns:p14="http://schemas.microsoft.com/office/powerpoint/2010/main" val="2350752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521130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t-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Distributed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Stochastic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Neighbor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Embedding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(t-SNE)</a:t>
            </a:r>
            <a:endParaRPr lang="pt-PT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pt-PT" b="1" dirty="0">
              <a:solidFill>
                <a:schemeClr val="tx2"/>
              </a:solidFill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to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emphasizing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relationships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between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b="1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Approach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t-SNE uses a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non-linear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mapping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aims</a:t>
            </a:r>
            <a:r>
              <a:rPr lang="pt-PT" dirty="0">
                <a:ea typeface="+mn-lt"/>
                <a:cs typeface="+mn-lt"/>
              </a:rPr>
              <a:t> to preserve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similarities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them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conditional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probabilities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minimizes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divergence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conditional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probabilities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spaces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descent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Key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Emphasizes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preservation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err="1">
                <a:ea typeface="+mn-lt"/>
                <a:cs typeface="+mn-lt"/>
              </a:rPr>
              <a:t>structures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effective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visualizing</a:t>
            </a:r>
            <a:r>
              <a:rPr lang="pt-PT" dirty="0">
                <a:ea typeface="+mn-lt"/>
                <a:cs typeface="+mn-lt"/>
              </a:rPr>
              <a:t> clusters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manifold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structures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Particularly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useful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exploring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0098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521130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Uniform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Manifold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Approximation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Projection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(UMAP)</a:t>
            </a:r>
          </a:p>
          <a:p>
            <a:pPr marL="0" indent="0" algn="just">
              <a:buNone/>
            </a:pPr>
            <a:endParaRPr lang="pt-PT" b="1" dirty="0">
              <a:solidFill>
                <a:schemeClr val="tx2"/>
              </a:solidFill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while preserving both local and global structure, offering a balance between preserving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details and capturing global patterns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b="1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Approach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UMAP </a:t>
            </a:r>
            <a:r>
              <a:rPr lang="pt-PT" dirty="0" err="1">
                <a:ea typeface="+mn-lt"/>
                <a:cs typeface="+mn-lt"/>
              </a:rPr>
              <a:t>constructs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representing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optimizes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embedding</a:t>
            </a:r>
            <a:r>
              <a:rPr lang="pt-PT" dirty="0">
                <a:ea typeface="+mn-lt"/>
                <a:cs typeface="+mn-lt"/>
              </a:rPr>
              <a:t> in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to match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topology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employs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combination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fuzzy</a:t>
            </a:r>
            <a:r>
              <a:rPr lang="pt-PT" dirty="0">
                <a:ea typeface="+mn-lt"/>
                <a:cs typeface="+mn-lt"/>
              </a:rPr>
              <a:t> set </a:t>
            </a:r>
            <a:r>
              <a:rPr lang="pt-PT" dirty="0" err="1">
                <a:ea typeface="+mn-lt"/>
                <a:cs typeface="+mn-lt"/>
              </a:rPr>
              <a:t>theory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Riemannian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geometry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manifold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structure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</a:p>
          <a:p>
            <a:pPr lvl="1" algn="just">
              <a:spcBef>
                <a:spcPts val="1000"/>
              </a:spcBef>
              <a:buFont typeface="Arial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Key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Preserves </a:t>
            </a:r>
            <a:r>
              <a:rPr lang="pt-PT" dirty="0" err="1">
                <a:ea typeface="+mn-lt"/>
                <a:cs typeface="+mn-lt"/>
              </a:rPr>
              <a:t>both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global </a:t>
            </a:r>
            <a:r>
              <a:rPr lang="pt-PT" dirty="0" err="1">
                <a:ea typeface="+mn-lt"/>
                <a:cs typeface="+mn-lt"/>
              </a:rPr>
              <a:t>structure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allowing</a:t>
            </a:r>
            <a:r>
              <a:rPr lang="pt-PT" dirty="0">
                <a:ea typeface="+mn-lt"/>
                <a:cs typeface="+mn-lt"/>
              </a:rPr>
              <a:t> for a more </a:t>
            </a:r>
            <a:r>
              <a:rPr lang="pt-PT" dirty="0" err="1">
                <a:ea typeface="+mn-lt"/>
                <a:cs typeface="+mn-lt"/>
              </a:rPr>
              <a:t>comprehensive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Offers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flexibility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balancing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preservation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details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capturing</a:t>
            </a:r>
            <a:r>
              <a:rPr lang="pt-PT" dirty="0">
                <a:ea typeface="+mn-lt"/>
                <a:cs typeface="+mn-lt"/>
              </a:rPr>
              <a:t> global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through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tuning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Known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scalability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efficiency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4981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MDS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tSNE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UMAP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pic>
        <p:nvPicPr>
          <p:cNvPr id="10" name="Marcador de Posição de Conteúdo 9" descr="Uma imagem com texto, diagrama, mapa&#10;&#10;Descrição gerada automaticamente">
            <a:extLst>
              <a:ext uri="{FF2B5EF4-FFF2-40B4-BE49-F238E27FC236}">
                <a16:creationId xmlns:a16="http://schemas.microsoft.com/office/drawing/2014/main" id="{8C56B10C-D9A7-4CBD-6471-EDB2C8734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6687" y="1018608"/>
            <a:ext cx="5928227" cy="50292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70025E-B6DA-8A87-CFDB-6D0C340673E0}"/>
              </a:ext>
            </a:extLst>
          </p:cNvPr>
          <p:cNvSpPr txBox="1"/>
          <p:nvPr/>
        </p:nvSpPr>
        <p:spPr>
          <a:xfrm>
            <a:off x="1970315" y="6117770"/>
            <a:ext cx="886096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000" err="1">
                <a:ea typeface="+mn-lt"/>
                <a:cs typeface="+mn-lt"/>
              </a:rPr>
              <a:t>Sainburg</a:t>
            </a:r>
            <a:r>
              <a:rPr lang="pt-PT" sz="1000">
                <a:ea typeface="+mn-lt"/>
                <a:cs typeface="+mn-lt"/>
              </a:rPr>
              <a:t>, T., </a:t>
            </a:r>
            <a:r>
              <a:rPr lang="pt-PT" sz="1000" err="1">
                <a:ea typeface="+mn-lt"/>
                <a:cs typeface="+mn-lt"/>
              </a:rPr>
              <a:t>Thielk</a:t>
            </a:r>
            <a:r>
              <a:rPr lang="pt-PT" sz="1000">
                <a:ea typeface="+mn-lt"/>
                <a:cs typeface="+mn-lt"/>
              </a:rPr>
              <a:t>, M., &amp; </a:t>
            </a:r>
            <a:r>
              <a:rPr lang="pt-PT" sz="1000" err="1">
                <a:ea typeface="+mn-lt"/>
                <a:cs typeface="+mn-lt"/>
              </a:rPr>
              <a:t>Gentner</a:t>
            </a:r>
            <a:r>
              <a:rPr lang="pt-PT" sz="1000">
                <a:ea typeface="+mn-lt"/>
                <a:cs typeface="+mn-lt"/>
              </a:rPr>
              <a:t>, T. Q. (2020). </a:t>
            </a:r>
            <a:r>
              <a:rPr lang="pt-PT" sz="1000" err="1">
                <a:ea typeface="+mn-lt"/>
                <a:cs typeface="+mn-lt"/>
              </a:rPr>
              <a:t>Finding</a:t>
            </a:r>
            <a:r>
              <a:rPr lang="pt-PT" sz="1000">
                <a:ea typeface="+mn-lt"/>
                <a:cs typeface="+mn-lt"/>
              </a:rPr>
              <a:t>, </a:t>
            </a:r>
            <a:r>
              <a:rPr lang="pt-PT" sz="1000" err="1">
                <a:ea typeface="+mn-lt"/>
                <a:cs typeface="+mn-lt"/>
              </a:rPr>
              <a:t>visualizing</a:t>
            </a:r>
            <a:r>
              <a:rPr lang="pt-PT" sz="1000">
                <a:ea typeface="+mn-lt"/>
                <a:cs typeface="+mn-lt"/>
              </a:rPr>
              <a:t>, </a:t>
            </a:r>
            <a:r>
              <a:rPr lang="pt-PT" sz="1000" err="1">
                <a:ea typeface="+mn-lt"/>
                <a:cs typeface="+mn-lt"/>
              </a:rPr>
              <a:t>and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quantifying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latent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structure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across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diverse</a:t>
            </a:r>
            <a:r>
              <a:rPr lang="pt-PT" sz="1000">
                <a:ea typeface="+mn-lt"/>
                <a:cs typeface="+mn-lt"/>
              </a:rPr>
              <a:t> animal vocal </a:t>
            </a:r>
            <a:r>
              <a:rPr lang="pt-PT" sz="1000" err="1">
                <a:ea typeface="+mn-lt"/>
                <a:cs typeface="+mn-lt"/>
              </a:rPr>
              <a:t>repertoires</a:t>
            </a:r>
            <a:r>
              <a:rPr lang="pt-PT" sz="1000">
                <a:ea typeface="+mn-lt"/>
                <a:cs typeface="+mn-lt"/>
              </a:rPr>
              <a:t>. In F. E. </a:t>
            </a:r>
            <a:r>
              <a:rPr lang="pt-PT" sz="1000" err="1">
                <a:ea typeface="+mn-lt"/>
                <a:cs typeface="+mn-lt"/>
              </a:rPr>
              <a:t>Theunissen</a:t>
            </a:r>
            <a:r>
              <a:rPr lang="pt-PT" sz="1000">
                <a:ea typeface="+mn-lt"/>
                <a:cs typeface="+mn-lt"/>
              </a:rPr>
              <a:t> (Ed.), PLOS </a:t>
            </a:r>
            <a:r>
              <a:rPr lang="pt-PT" sz="1000" err="1">
                <a:ea typeface="+mn-lt"/>
                <a:cs typeface="+mn-lt"/>
              </a:rPr>
              <a:t>Computational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Biology</a:t>
            </a:r>
            <a:r>
              <a:rPr lang="pt-PT" sz="1000">
                <a:ea typeface="+mn-lt"/>
                <a:cs typeface="+mn-lt"/>
              </a:rPr>
              <a:t> (Vol. 16, </a:t>
            </a:r>
            <a:r>
              <a:rPr lang="pt-PT" sz="1000" err="1">
                <a:ea typeface="+mn-lt"/>
                <a:cs typeface="+mn-lt"/>
              </a:rPr>
              <a:t>Issue</a:t>
            </a:r>
            <a:r>
              <a:rPr lang="pt-PT" sz="1000">
                <a:ea typeface="+mn-lt"/>
                <a:cs typeface="+mn-lt"/>
              </a:rPr>
              <a:t> 10, p. e1008228). </a:t>
            </a:r>
            <a:r>
              <a:rPr lang="pt-PT" sz="1000" err="1">
                <a:ea typeface="+mn-lt"/>
                <a:cs typeface="+mn-lt"/>
              </a:rPr>
              <a:t>Public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Library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of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Science</a:t>
            </a:r>
            <a:r>
              <a:rPr lang="pt-PT" sz="1000">
                <a:ea typeface="+mn-lt"/>
                <a:cs typeface="+mn-lt"/>
              </a:rPr>
              <a:t> (</a:t>
            </a:r>
            <a:r>
              <a:rPr lang="pt-PT" sz="1000" err="1">
                <a:ea typeface="+mn-lt"/>
                <a:cs typeface="+mn-lt"/>
              </a:rPr>
              <a:t>PLoS</a:t>
            </a:r>
            <a:r>
              <a:rPr lang="pt-PT" sz="1000">
                <a:ea typeface="+mn-lt"/>
                <a:cs typeface="+mn-lt"/>
              </a:rPr>
              <a:t>). </a:t>
            </a:r>
            <a:r>
              <a:rPr lang="pt-PT" sz="1000" dirty="0">
                <a:ea typeface="+mn-lt"/>
                <a:cs typeface="+mn-lt"/>
                <a:hlinkClick r:id="rId4"/>
              </a:rPr>
              <a:t>https://doi.org/10.1371/journal.pcbi.1008228</a:t>
            </a:r>
            <a:endParaRPr lang="pt-PT" sz="10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7558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52113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Dimension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Reduction</a:t>
            </a:r>
            <a:r>
              <a:rPr lang="pt-PT" dirty="0">
                <a:ea typeface="+mn-lt"/>
                <a:cs typeface="+mn-lt"/>
              </a:rPr>
              <a:t>: A </a:t>
            </a:r>
            <a:r>
              <a:rPr lang="pt-PT" dirty="0" err="1">
                <a:ea typeface="+mn-lt"/>
                <a:cs typeface="+mn-lt"/>
              </a:rPr>
              <a:t>Guided</a:t>
            </a:r>
            <a:r>
              <a:rPr lang="pt-PT" dirty="0">
                <a:ea typeface="+mn-lt"/>
                <a:cs typeface="+mn-lt"/>
              </a:rPr>
              <a:t> Tour:</a:t>
            </a:r>
            <a:endParaRPr lang="pt-PT" dirty="0"/>
          </a:p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(</a:t>
            </a:r>
            <a:r>
              <a:rPr lang="pt-PT" dirty="0">
                <a:ea typeface="+mn-lt"/>
                <a:cs typeface="+mn-lt"/>
                <a:hlinkClick r:id="rId2"/>
              </a:rPr>
              <a:t>https://www.microsoft.com/en-us/research/wp-content/uploads/2016/02/FnT_dimensionReduction.pdf</a:t>
            </a:r>
            <a:r>
              <a:rPr lang="pt-PT" dirty="0">
                <a:ea typeface="+mn-lt"/>
                <a:cs typeface="+mn-lt"/>
              </a:rPr>
              <a:t>)</a:t>
            </a:r>
            <a:endParaRPr lang="pt-PT"/>
          </a:p>
          <a:p>
            <a:pPr marL="0" indent="0" algn="just">
              <a:buNone/>
            </a:pP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Oskolkov</a:t>
            </a:r>
            <a:r>
              <a:rPr lang="pt-PT" dirty="0">
                <a:ea typeface="+mn-lt"/>
                <a:cs typeface="+mn-lt"/>
              </a:rPr>
              <a:t>, N. (2022). </a:t>
            </a:r>
            <a:r>
              <a:rPr lang="pt-PT" dirty="0" err="1">
                <a:ea typeface="+mn-lt"/>
                <a:cs typeface="+mn-lt"/>
              </a:rPr>
              <a:t>Dimensionality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Reduction</a:t>
            </a:r>
            <a:r>
              <a:rPr lang="pt-PT" dirty="0">
                <a:ea typeface="+mn-lt"/>
                <a:cs typeface="+mn-lt"/>
              </a:rPr>
              <a:t>. In </a:t>
            </a:r>
            <a:r>
              <a:rPr lang="pt-PT" dirty="0" err="1">
                <a:ea typeface="+mn-lt"/>
                <a:cs typeface="+mn-lt"/>
              </a:rPr>
              <a:t>Applied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Science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Tourism</a:t>
            </a:r>
            <a:r>
              <a:rPr lang="pt-PT" dirty="0">
                <a:ea typeface="+mn-lt"/>
                <a:cs typeface="+mn-lt"/>
              </a:rPr>
              <a:t> (pp. 151–167). Springer </a:t>
            </a:r>
            <a:r>
              <a:rPr lang="pt-PT" dirty="0" err="1">
                <a:ea typeface="+mn-lt"/>
                <a:cs typeface="+mn-lt"/>
              </a:rPr>
              <a:t>International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Publishing</a:t>
            </a:r>
            <a:r>
              <a:rPr lang="pt-PT" dirty="0">
                <a:ea typeface="+mn-lt"/>
                <a:cs typeface="+mn-lt"/>
              </a:rPr>
              <a:t>. </a:t>
            </a:r>
            <a:r>
              <a:rPr lang="pt-PT" dirty="0">
                <a:ea typeface="+mn-lt"/>
                <a:cs typeface="+mn-lt"/>
                <a:hlinkClick r:id="rId3"/>
              </a:rPr>
              <a:t>https://doi.org/10.1007/978-3-030-88389-8_9</a:t>
            </a:r>
            <a:endParaRPr lang="pt-PT"/>
          </a:p>
          <a:p>
            <a:pPr marL="0" indent="0" algn="just">
              <a:buNone/>
            </a:pPr>
            <a:endParaRPr lang="pt-PT" dirty="0"/>
          </a:p>
          <a:p>
            <a:pPr algn="just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7416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Now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on</a:t>
            </a:r>
            <a:r>
              <a:rPr lang="pt-PT" dirty="0"/>
              <a:t> a 3-Dimensional </a:t>
            </a:r>
            <a:r>
              <a:rPr lang="pt-PT" dirty="0" err="1"/>
              <a:t>graph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36996"/>
              </p:ext>
            </p:extLst>
          </p:nvPr>
        </p:nvGraphicFramePr>
        <p:xfrm>
          <a:off x="672737" y="3117233"/>
          <a:ext cx="4865997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05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  <a:gridCol w="1157964">
                  <a:extLst>
                    <a:ext uri="{9D8B030D-6E8A-4147-A177-3AD203B41FA5}">
                      <a16:colId xmlns:a16="http://schemas.microsoft.com/office/drawing/2014/main" val="112486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 err="1"/>
                        <a:t>Feature</a:t>
                      </a:r>
                      <a:r>
                        <a:rPr lang="pt-PT" dirty="0"/>
                        <a:t>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5714999" y="4256314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5845629" y="262345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2F7CFCC-0BC2-E687-6D6F-E5DF9C8EE337}"/>
              </a:ext>
            </a:extLst>
          </p:cNvPr>
          <p:cNvGrpSpPr/>
          <p:nvPr/>
        </p:nvGrpSpPr>
        <p:grpSpPr>
          <a:xfrm>
            <a:off x="7068911" y="2383971"/>
            <a:ext cx="4818289" cy="4044043"/>
            <a:chOff x="7068911" y="2383971"/>
            <a:chExt cx="4818289" cy="4044043"/>
          </a:xfrm>
        </p:grpSpPr>
        <p:pic>
          <p:nvPicPr>
            <p:cNvPr id="8" name="Imagem 7" descr="Uma imagem com texto, captura de ecrã, Tipo de letra, diagrama&#10;&#10;Descrição gerada automaticamente">
              <a:extLst>
                <a:ext uri="{FF2B5EF4-FFF2-40B4-BE49-F238E27FC236}">
                  <a16:creationId xmlns:a16="http://schemas.microsoft.com/office/drawing/2014/main" id="{DB8E9E23-2F34-2A94-6787-9BF76B2E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8911" y="2389414"/>
              <a:ext cx="4781550" cy="40386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A10E5F1-90CA-ECA7-D538-2E0A53DDA53E}"/>
                </a:ext>
              </a:extLst>
            </p:cNvPr>
            <p:cNvSpPr/>
            <p:nvPr/>
          </p:nvSpPr>
          <p:spPr>
            <a:xfrm>
              <a:off x="7467600" y="2383971"/>
              <a:ext cx="4419600" cy="9579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D8C8263-2C7D-004B-857F-AEDF9893C35B}"/>
                </a:ext>
              </a:extLst>
            </p:cNvPr>
            <p:cNvSpPr/>
            <p:nvPr/>
          </p:nvSpPr>
          <p:spPr>
            <a:xfrm>
              <a:off x="10243457" y="5475513"/>
              <a:ext cx="979714" cy="3048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10341429" y="62701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10722430" y="530134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387402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4 </a:t>
            </a:r>
            <a:r>
              <a:rPr lang="pt-PT" dirty="0" err="1"/>
              <a:t>or</a:t>
            </a:r>
            <a:r>
              <a:rPr lang="pt-PT" dirty="0"/>
              <a:t> more </a:t>
            </a:r>
            <a:r>
              <a:rPr lang="pt-PT" dirty="0" err="1"/>
              <a:t>dimensions</a:t>
            </a:r>
            <a:r>
              <a:rPr lang="pt-PT" dirty="0"/>
              <a:t>?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84342"/>
              </p:ext>
            </p:extLst>
          </p:nvPr>
        </p:nvGraphicFramePr>
        <p:xfrm>
          <a:off x="1012371" y="3276600"/>
          <a:ext cx="6694000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5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86542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27027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  <a:gridCol w="1306106">
                  <a:extLst>
                    <a:ext uri="{9D8B030D-6E8A-4147-A177-3AD203B41FA5}">
                      <a16:colId xmlns:a16="http://schemas.microsoft.com/office/drawing/2014/main" val="112486564"/>
                    </a:ext>
                  </a:extLst>
                </a:gridCol>
                <a:gridCol w="1153885">
                  <a:extLst>
                    <a:ext uri="{9D8B030D-6E8A-4147-A177-3AD203B41FA5}">
                      <a16:colId xmlns:a16="http://schemas.microsoft.com/office/drawing/2014/main" val="266971508"/>
                    </a:ext>
                  </a:extLst>
                </a:gridCol>
                <a:gridCol w="568586">
                  <a:extLst>
                    <a:ext uri="{9D8B030D-6E8A-4147-A177-3AD203B41FA5}">
                      <a16:colId xmlns:a16="http://schemas.microsoft.com/office/drawing/2014/main" val="109881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err="1"/>
                        <a:t>Feature</a:t>
                      </a:r>
                      <a:r>
                        <a:rPr lang="pt-PT" dirty="0"/>
                        <a:t>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 err="1"/>
                        <a:t>Feature</a:t>
                      </a:r>
                      <a:r>
                        <a:rPr lang="pt-PT" dirty="0"/>
                        <a:t>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8218713" y="4343400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644745" y="3722913"/>
            <a:ext cx="141514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600" b="1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235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Principal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Component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(PCA)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identifies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principal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variables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capture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most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variance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These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components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are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orthogonal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uncorrelated</a:t>
            </a:r>
            <a:r>
              <a:rPr lang="pt-PT" dirty="0">
                <a:ea typeface="+mn-lt"/>
                <a:cs typeface="+mn-lt"/>
              </a:rPr>
              <a:t>)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other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allowing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efficient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marL="0" indent="0" algn="just">
              <a:buNone/>
            </a:pP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first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principal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component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explains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maximum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amount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data, </a:t>
            </a:r>
            <a:r>
              <a:rPr lang="pt-PT" dirty="0" err="1">
                <a:ea typeface="+mn-lt"/>
                <a:cs typeface="+mn-lt"/>
              </a:rPr>
              <a:t>followed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subsequent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descending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369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Let's</a:t>
            </a:r>
            <a:r>
              <a:rPr lang="pt-PT" dirty="0"/>
              <a:t> </a:t>
            </a:r>
            <a:r>
              <a:rPr lang="pt-PT" dirty="0" err="1"/>
              <a:t>start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 </a:t>
            </a:r>
            <a:r>
              <a:rPr lang="pt-PT" dirty="0" err="1"/>
              <a:t>example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2 </a:t>
            </a:r>
            <a:r>
              <a:rPr lang="pt-PT" dirty="0" err="1"/>
              <a:t>features</a:t>
            </a:r>
            <a:r>
              <a:rPr lang="pt-PT" dirty="0"/>
              <a:t>.</a:t>
            </a:r>
          </a:p>
          <a:p>
            <a:pPr algn="just"/>
            <a:endParaRPr lang="pt-PT" dirty="0"/>
          </a:p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data; 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56736"/>
              </p:ext>
            </p:extLst>
          </p:nvPr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pic>
        <p:nvPicPr>
          <p:cNvPr id="10" name="Imagem 9" descr="Uma imagem com captura de ecrã, file, Saturação de cores, diagrama&#10;&#10;Descrição gerada automaticamente">
            <a:extLst>
              <a:ext uri="{FF2B5EF4-FFF2-40B4-BE49-F238E27FC236}">
                <a16:creationId xmlns:a16="http://schemas.microsoft.com/office/drawing/2014/main" id="{6FF7EFC8-1FAD-586D-AA8F-90E41DB2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2028825"/>
            <a:ext cx="4781550" cy="41529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5021036" y="20968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269311" y="60592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</p:spTree>
    <p:extLst>
      <p:ext uri="{BB962C8B-B14F-4D97-AF65-F5344CB8AC3E}">
        <p14:creationId xmlns:p14="http://schemas.microsoft.com/office/powerpoint/2010/main" val="251805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err="1"/>
              <a:t>Mean</a:t>
            </a:r>
            <a:r>
              <a:rPr lang="pt-PT" dirty="0"/>
              <a:t> </a:t>
            </a:r>
            <a:r>
              <a:rPr lang="pt-PT" err="1"/>
              <a:t>center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data; 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269311" y="60592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pic>
        <p:nvPicPr>
          <p:cNvPr id="8" name="Imagem 7" descr="Uma imagem com captura de ecrã, file, diagrama, Tipo de letra&#10;&#10;Descrição gerada automaticamente">
            <a:extLst>
              <a:ext uri="{FF2B5EF4-FFF2-40B4-BE49-F238E27FC236}">
                <a16:creationId xmlns:a16="http://schemas.microsoft.com/office/drawing/2014/main" id="{601D04FA-5E48-6F5D-D820-2F15573C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20" y="2027465"/>
            <a:ext cx="4819650" cy="41529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5021036" y="20968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</p:spTree>
    <p:extLst>
      <p:ext uri="{BB962C8B-B14F-4D97-AF65-F5344CB8AC3E}">
        <p14:creationId xmlns:p14="http://schemas.microsoft.com/office/powerpoint/2010/main" val="113250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43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44" baseType="lpstr">
      <vt:lpstr>Tema do Office</vt:lpstr>
      <vt:lpstr>Apresentação do PowerPoint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Principal Component Analysis (PCA)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– Explained Variance</vt:lpstr>
      <vt:lpstr>PCA – Explained Variance – Scree Plot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example with the iris dataset</vt:lpstr>
      <vt:lpstr>PCA Terminology</vt:lpstr>
      <vt:lpstr>PCA Final Considerations</vt:lpstr>
      <vt:lpstr>Other Dimesionality Reduction Techniques</vt:lpstr>
      <vt:lpstr>Other Dimesionality Reduction Techniques</vt:lpstr>
      <vt:lpstr>Other Dimesionality Reduction Techniques</vt:lpstr>
      <vt:lpstr>PCA vs MDS vs tSNE vs UMAP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1060</cp:revision>
  <dcterms:created xsi:type="dcterms:W3CDTF">2024-02-24T10:22:22Z</dcterms:created>
  <dcterms:modified xsi:type="dcterms:W3CDTF">2024-02-26T19:06:53Z</dcterms:modified>
</cp:coreProperties>
</file>